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1B43F-6EA4-4AFC-B0A1-0259AF521FC6}" type="datetimeFigureOut">
              <a:rPr lang="es-MX" smtClean="0"/>
              <a:pPr/>
              <a:t>18/10/2016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0A505-D102-4BC1-A64A-43C2891804A6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1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56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2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5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3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578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759752-6FD6-464B-9D70-27D96C964E78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4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49D560-18A7-4EB9-B06B-E493271CCF4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94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22912" cy="432048"/>
          </a:xfrm>
          <a:prstGeom prst="rect">
            <a:avLst/>
          </a:prstGeom>
        </p:spPr>
        <p:txBody>
          <a:bodyPr/>
          <a:lstStyle>
            <a:lvl1pPr algn="r">
              <a:defRPr sz="240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394ED-CF0E-4AF4-A3F6-C408F29812A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8606A-C666-429B-A045-C118A8656F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88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AA6164-C093-4305-90E0-51B83489589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73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BE3EEE-2503-4911-9EE8-E75C90B39423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31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9B1BC-97FD-4691-A53E-B24BCBE59ACB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2F1170-5A9D-4E2A-8CA9-D1DAAB42C1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7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64C9-7974-403F-B082-951A3EEE2E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84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2DC90-2CFF-4BE5-AAE9-8A9D1B57F8AE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39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27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79512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Indicador</a:t>
            </a:r>
          </a:p>
        </p:txBody>
      </p:sp>
      <p:sp>
        <p:nvSpPr>
          <p:cNvPr id="6" name="6 Rectángulo"/>
          <p:cNvSpPr/>
          <p:nvPr/>
        </p:nvSpPr>
        <p:spPr>
          <a:xfrm>
            <a:off x="2195736" y="1364575"/>
            <a:ext cx="5904656" cy="36933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s-MX" b="1" dirty="0" smtClean="0">
                <a:solidFill>
                  <a:prstClr val="white"/>
                </a:solidFill>
                <a:cs typeface="Arial" charset="0"/>
              </a:rPr>
              <a:t>Porcentaje de MIPYMES apoyadas con certificaciones</a:t>
            </a:r>
            <a:endParaRPr lang="es-MX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62880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Nivel: Actividad</a:t>
            </a:r>
          </a:p>
        </p:txBody>
      </p:sp>
      <p:pic>
        <p:nvPicPr>
          <p:cNvPr id="10" name="Picture 9" descr="niño pregunt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708920"/>
            <a:ext cx="1359595" cy="1359595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4860032" y="2060848"/>
            <a:ext cx="648072" cy="36004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5696" y="2492896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solidFill>
                  <a:prstClr val="black"/>
                </a:solidFill>
              </a:rPr>
              <a:t>Mide el porcentaje de MIPYMES apoyadas con certificaciones para fortalecer su productividad en rubros como calidad, medio ambiente, sanidad, entre otras</a:t>
            </a:r>
            <a:endParaRPr lang="es-MX" dirty="0">
              <a:solidFill>
                <a:prstClr val="black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907705" y="4293096"/>
          <a:ext cx="6768751" cy="168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9"/>
                <a:gridCol w="316835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2</a:t>
                      </a:r>
                      <a:endParaRPr lang="es-MX" sz="1400" dirty="0"/>
                    </a:p>
                  </a:txBody>
                  <a:tcPr/>
                </a:tc>
              </a:tr>
              <a:tr h="597664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MIPYMES apoyadas con certificaciones de calidad, medio ambiente, sanidad, entre otras, con el fin de fortalecer su productividad en el período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MIPYMES estimadas a apoyar con certificaciones de calidad, medio ambiente, sanidad, entre otras, en el período t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Frecuencia: Semestral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907704" y="386104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Variables para su medición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16 Rectángulo"/>
          <p:cNvSpPr/>
          <p:nvPr/>
        </p:nvSpPr>
        <p:spPr>
          <a:xfrm>
            <a:off x="1688582" y="1340768"/>
            <a:ext cx="6411809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</a:rPr>
              <a:t>Meta </a:t>
            </a:r>
            <a:r>
              <a:rPr lang="es-MX" b="1" dirty="0" smtClean="0">
                <a:solidFill>
                  <a:prstClr val="white"/>
                </a:solidFill>
              </a:rPr>
              <a:t>2016 y </a:t>
            </a:r>
            <a:r>
              <a:rPr lang="es-MX" b="1" dirty="0">
                <a:solidFill>
                  <a:prstClr val="white"/>
                </a:solidFill>
              </a:rPr>
              <a:t>avance alcanzado</a:t>
            </a:r>
            <a:endParaRPr lang="es-ES" b="1" dirty="0">
              <a:solidFill>
                <a:prstClr val="white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691680" y="1700808"/>
          <a:ext cx="6408711" cy="15849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361142"/>
                <a:gridCol w="1361142"/>
                <a:gridCol w="36864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Meta anual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Avance</a:t>
                      </a:r>
                      <a:r>
                        <a:rPr lang="es-MX" baseline="0" dirty="0" smtClean="0"/>
                        <a:t> junio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Observaciones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100%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81%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Las convocatorias 1.1, 1.2 y 1.4 aprobaron un total de 89 proyectos que estiman beneficiar a 404 empresas, lo que representa un avance del 81% respecto a la meta programada.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3518426"/>
            <a:ext cx="842493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Medios de verificación</a:t>
            </a:r>
          </a:p>
          <a:p>
            <a:pPr algn="just"/>
            <a:r>
              <a:rPr lang="es-MX" dirty="0" smtClean="0">
                <a:solidFill>
                  <a:prstClr val="black"/>
                </a:solidFill>
              </a:rPr>
              <a:t>1) Proyectos </a:t>
            </a:r>
            <a:r>
              <a:rPr lang="es-MX" dirty="0">
                <a:solidFill>
                  <a:prstClr val="black"/>
                </a:solidFill>
              </a:rPr>
              <a:t>apoyados y solicitudes recibidas de las convocatorias</a:t>
            </a:r>
            <a:endParaRPr lang="es-MX" dirty="0">
              <a:solidFill>
                <a:srgbClr val="FF0000"/>
              </a:solidFill>
            </a:endParaRP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1.1 Desarrollo de Redes y Cadenas de Globales Valor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1.2 Productividad Económica Regional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1.3 Reactivación Económica y de apoyo a los Programas de la Prevención Social de la Violencia y Delincuencia y la Cruzada Nacional Contra el Hambre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1.4 Desarrollo de Centrales de Abasto y Mercados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2.6 Fomento a las iniciativas de Innovación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3.3 Impulso a Emprendimientos de Alto Impacto</a:t>
            </a:r>
          </a:p>
          <a:p>
            <a:pPr marL="360363" indent="-90488">
              <a:buFont typeface="Arial" pitchFamily="34" charset="0"/>
              <a:buChar char="•"/>
            </a:pPr>
            <a:r>
              <a:rPr lang="es-MX" sz="1400" dirty="0" smtClean="0"/>
              <a:t>4.1 Formación Empresarial para MIPYMES</a:t>
            </a:r>
          </a:p>
          <a:p>
            <a:pPr marL="360363" indent="-360363"/>
            <a:r>
              <a:rPr lang="es-MX" dirty="0" smtClean="0">
                <a:solidFill>
                  <a:prstClr val="black"/>
                </a:solidFill>
              </a:rPr>
              <a:t>2) Proyectos apoyados a través de los convenios de coordinación con los estados</a:t>
            </a:r>
            <a:endParaRPr lang="es-MX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234</Words>
  <Application>Microsoft Office PowerPoint</Application>
  <PresentationFormat>On-screen Show (4:3)</PresentationFormat>
  <Paragraphs>29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</dc:creator>
  <cp:lastModifiedBy>Lidia</cp:lastModifiedBy>
  <cp:revision>9</cp:revision>
  <dcterms:created xsi:type="dcterms:W3CDTF">2015-09-21T17:15:04Z</dcterms:created>
  <dcterms:modified xsi:type="dcterms:W3CDTF">2016-10-18T18:38:46Z</dcterms:modified>
</cp:coreProperties>
</file>